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4" r:id="rId2"/>
    <p:sldId id="316" r:id="rId3"/>
    <p:sldId id="321" r:id="rId4"/>
    <p:sldId id="313" r:id="rId5"/>
    <p:sldId id="319" r:id="rId6"/>
    <p:sldId id="318" r:id="rId7"/>
    <p:sldId id="295" r:id="rId8"/>
    <p:sldId id="296" r:id="rId9"/>
    <p:sldId id="320" r:id="rId10"/>
    <p:sldId id="297" r:id="rId11"/>
    <p:sldId id="298" r:id="rId12"/>
    <p:sldId id="299" r:id="rId13"/>
    <p:sldId id="300" r:id="rId14"/>
    <p:sldId id="301" r:id="rId15"/>
    <p:sldId id="315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78A"/>
    <a:srgbClr val="BDFFEB"/>
    <a:srgbClr val="275CB3"/>
    <a:srgbClr val="0038A8"/>
    <a:srgbClr val="1A1848"/>
    <a:srgbClr val="080022"/>
    <a:srgbClr val="130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Увеличение числа зарубежных стран-партнеров СамГУПС с 2005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6"/>
                <c:pt idx="0">
                  <c:v>2005-2006</c:v>
                </c:pt>
                <c:pt idx="1">
                  <c:v>2007-2008</c:v>
                </c:pt>
                <c:pt idx="2">
                  <c:v>2009-2010</c:v>
                </c:pt>
                <c:pt idx="3">
                  <c:v>20011-2012</c:v>
                </c:pt>
                <c:pt idx="4">
                  <c:v>2013-2014</c:v>
                </c:pt>
                <c:pt idx="5">
                  <c:v>2015-2016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12</c:v>
                </c:pt>
                <c:pt idx="2">
                  <c:v>17</c:v>
                </c:pt>
                <c:pt idx="3">
                  <c:v>21</c:v>
                </c:pt>
                <c:pt idx="4">
                  <c:v>25</c:v>
                </c:pt>
                <c:pt idx="5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131880"/>
        <c:axId val="6736984"/>
      </c:barChart>
      <c:catAx>
        <c:axId val="135131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736984"/>
        <c:crosses val="autoZero"/>
        <c:auto val="1"/>
        <c:lblAlgn val="ctr"/>
        <c:lblOffset val="100"/>
        <c:noMultiLvlLbl val="0"/>
      </c:catAx>
      <c:valAx>
        <c:axId val="6736984"/>
        <c:scaling>
          <c:orientation val="minMax"/>
          <c:max val="30"/>
          <c:min val="0"/>
        </c:scaling>
        <c:delete val="0"/>
        <c:axPos val="l"/>
        <c:majorGridlines>
          <c:spPr>
            <a:effectLst>
              <a:outerShdw blurRad="50800" dist="50800" dir="5400000" algn="ctr" rotWithShape="0">
                <a:srgbClr val="4F81BD"/>
              </a:outerShdw>
            </a:effectLst>
          </c:spPr>
        </c:majorGridlines>
        <c:minorGridlines/>
        <c:numFmt formatCode="General" sourceLinked="1"/>
        <c:majorTickMark val="out"/>
        <c:minorTickMark val="none"/>
        <c:tickLblPos val="nextTo"/>
        <c:crossAx val="13513188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A5723A74-F587-47C6-B8FA-B8F22140535C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82C4B8F6-3460-4279-A7D9-95344AD85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5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C3A4FC66-BC8E-4144-9964-79520A5C5A45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6F0B0DB1-651F-466A-9956-B9F8DE07E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8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D80C27-58CA-492C-B87D-856829B07C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0284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FA300A-7098-41EA-85BB-FF21505C19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6743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FA300A-7098-41EA-85BB-FF21505C19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8704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05561D-7413-439F-9BB8-F94D70FC69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4740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0D26-82B3-4B50-B494-6D713FB09705}" type="datetime1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3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5140-37D0-4F92-AA52-F8FFCF8F4FD5}" type="datetime1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A396A-B3B6-480F-BE56-B2DB35156132}" type="datetime1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3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569-4B9F-4BF2-87B5-18C098A596F6}" type="datetime1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2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92BF4-2D89-4677-9146-7CD772A4F196}" type="datetime1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990D-6F15-424B-A17B-1A721E9F29FA}" type="datetime1">
              <a:rPr lang="ru-RU" smtClean="0"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94DF-84B8-47CA-8C0C-C47F48BEB54D}" type="datetime1">
              <a:rPr lang="ru-RU" smtClean="0"/>
              <a:t>27.05.2016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1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9C2-41CD-4191-8BF4-0C7EFD7E2EA8}" type="datetime1">
              <a:rPr lang="ru-RU" smtClean="0"/>
              <a:t>27.05.2016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2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0F87-0ADD-44C2-9D28-92E57B6EC694}" type="datetime1">
              <a:rPr lang="ru-RU" smtClean="0"/>
              <a:t>27.05.2016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8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BAD9-4B9A-4F57-B598-69F471766E35}" type="datetime1">
              <a:rPr lang="ru-RU" smtClean="0"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8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1912-7FB6-4017-96AE-A0D27EC388C1}" type="datetime1">
              <a:rPr lang="ru-RU" smtClean="0"/>
              <a:t>27.05.2016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7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3F11-495E-4D33-8A82-A9D863AB0699}" type="datetime1">
              <a:rPr lang="ru-RU" smtClean="0"/>
              <a:t>27.05.2016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Центр развития карьеры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A8E4-A78B-4926-9449-97A093B5E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5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5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7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4.wmf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1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hyperlink" Target="http://test.recoaud.e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wmf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image" Target="../media/image45.png"/><Relationship Id="rId4" Type="http://schemas.openxmlformats.org/officeDocument/2006/relationships/hyperlink" Target="http://test.recoaud.eu/" TargetMode="External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0" name="Рисунок 35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56" y="-80682"/>
            <a:ext cx="9201150" cy="6858000"/>
          </a:xfrm>
          <a:prstGeom prst="rect">
            <a:avLst/>
          </a:prstGeom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93713" y="2230438"/>
            <a:ext cx="825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/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00038" y="2065338"/>
            <a:ext cx="8642350" cy="157003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1150938" y="4095750"/>
            <a:ext cx="7129462" cy="369888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476375" y="4416425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/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1150938" y="4135438"/>
            <a:ext cx="7129462" cy="36988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1303338" y="4287838"/>
            <a:ext cx="7129462" cy="36988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1455738" y="4440238"/>
            <a:ext cx="7129462" cy="36988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/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1431925" y="4868863"/>
            <a:ext cx="7127875" cy="36988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/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385835" y="5669427"/>
            <a:ext cx="8640762" cy="400110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400"/>
              </a:lnSpc>
              <a:buNone/>
            </a:pP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Rector of 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SSUT</a:t>
            </a:r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Doctor </a:t>
            </a: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Engineering</a:t>
            </a: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Zheleznov </a:t>
            </a:r>
            <a:r>
              <a:rPr lang="en-US" sz="20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Dmitrii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5"/>
          <p:cNvSpPr txBox="1">
            <a:spLocks noChangeArrowheads="1"/>
          </p:cNvSpPr>
          <p:nvPr/>
        </p:nvSpPr>
        <p:spPr bwMode="auto">
          <a:xfrm>
            <a:off x="-30256" y="4502505"/>
            <a:ext cx="9069859" cy="1077218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Internationalization in Samara State Transport University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"/>
          <a:stretch/>
        </p:blipFill>
        <p:spPr>
          <a:xfrm>
            <a:off x="4942702" y="1896659"/>
            <a:ext cx="3936185" cy="2492732"/>
          </a:xfrm>
          <a:prstGeom prst="rect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" b="1974"/>
          <a:stretch/>
        </p:blipFill>
        <p:spPr>
          <a:xfrm>
            <a:off x="188344" y="1863986"/>
            <a:ext cx="3675202" cy="2518143"/>
          </a:xfrm>
          <a:prstGeom prst="rect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16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7" y="2591634"/>
            <a:ext cx="7529213" cy="1658256"/>
          </a:xfrm>
          <a:prstGeom prst="rect">
            <a:avLst/>
          </a:prstGeom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0" y="-22883"/>
            <a:ext cx="9144000" cy="95410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of student and teachers in international events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  <a:prstGeom prst="rect">
            <a:avLst/>
          </a:prstGeom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10</a:t>
            </a:r>
            <a:endParaRPr lang="ru-RU" sz="1800" dirty="0"/>
          </a:p>
        </p:txBody>
      </p:sp>
      <p:pic>
        <p:nvPicPr>
          <p:cNvPr id="15" name="Рисунок 14" descr="C:\Users\m.sharkov\Desktop\Для Кшуманева стенд\Новая папка\Все участники МТВ у здания Транспортного факультет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91" y="2994941"/>
            <a:ext cx="4603241" cy="2764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m.sharkov\Desktop\Для Кшуманева стенд\Новая папка\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" t="11033" b="23771"/>
          <a:stretch/>
        </p:blipFill>
        <p:spPr bwMode="auto">
          <a:xfrm>
            <a:off x="866476" y="1064345"/>
            <a:ext cx="4065564" cy="156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48" y="1813812"/>
            <a:ext cx="1977579" cy="29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0" y="-22883"/>
            <a:ext cx="9144000" cy="66120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 with China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11</a:t>
            </a:r>
            <a:endParaRPr lang="ru-RU" sz="1800" dirty="0"/>
          </a:p>
        </p:txBody>
      </p:sp>
      <p:pic>
        <p:nvPicPr>
          <p:cNvPr id="13" name="Рисунок 12" descr="C:\Users\m.sharkov\Desktop\Для Кшуманева стенд\Новая папка\10.tif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784" y="2702012"/>
            <a:ext cx="5143092" cy="331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7" y="3688557"/>
            <a:ext cx="3693459" cy="2173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42" y="940028"/>
            <a:ext cx="3512713" cy="1928719"/>
          </a:xfrm>
          <a:prstGeom prst="rect">
            <a:avLst/>
          </a:prstGeom>
        </p:spPr>
      </p:pic>
      <p:pic>
        <p:nvPicPr>
          <p:cNvPr id="12" name="Рисунок 11" descr="C:\Users\m.sharkov\Desktop\Для Кшуманева стенд\Новая папка\9а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51" y="794158"/>
            <a:ext cx="4352614" cy="274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7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-1" y="0"/>
            <a:ext cx="9144000" cy="558743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foreign partners of SSTU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" y="6021388"/>
            <a:ext cx="8897937" cy="523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21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12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54967"/>
              </p:ext>
            </p:extLst>
          </p:nvPr>
        </p:nvGraphicFramePr>
        <p:xfrm>
          <a:off x="214852" y="693735"/>
          <a:ext cx="8782071" cy="499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82071"/>
              </a:tblGrid>
              <a:tr h="328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69" marR="53069" marT="0" marB="0">
                    <a:noFill/>
                  </a:tcPr>
                </a:tc>
              </a:tr>
              <a:tr h="46283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EACEA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Executive Agency Education, Audiovisual and Culture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DAAD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de-DE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German Academic Exchange Service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de-DE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ZAV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Zentralstelle f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Arbeitsvermittlung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employment of students in 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Germany during the summer holidays</a:t>
                      </a:r>
                      <a:endParaRPr lang="ru-RU" sz="2000" b="1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employment of students in USA during the summer holidays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IREX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Research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Exchanges Board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Fulbright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grants for teachers from</a:t>
                      </a:r>
                      <a:r>
                        <a:rPr lang="en-US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Russia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69" marR="53069" marT="0" marB="0"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381" y="1871958"/>
            <a:ext cx="4914286" cy="847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368" y="4226630"/>
            <a:ext cx="1895238" cy="885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888" y="5288733"/>
            <a:ext cx="1712475" cy="5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-1" y="-142"/>
            <a:ext cx="9144000" cy="669542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of foreign students</a:t>
            </a:r>
          </a:p>
        </p:txBody>
      </p:sp>
      <p:pic>
        <p:nvPicPr>
          <p:cNvPr id="10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13</a:t>
            </a:r>
            <a:endParaRPr lang="ru-RU" sz="1800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4"/>
          <a:srcRect l="28366" t="10599" r="30380" b="4434"/>
          <a:stretch/>
        </p:blipFill>
        <p:spPr bwMode="auto">
          <a:xfrm>
            <a:off x="173466" y="800371"/>
            <a:ext cx="4086225" cy="4733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23834" b="18672"/>
          <a:stretch/>
        </p:blipFill>
        <p:spPr>
          <a:xfrm>
            <a:off x="2627317" y="3929810"/>
            <a:ext cx="5045419" cy="1960607"/>
          </a:xfrm>
          <a:prstGeom prst="rect">
            <a:avLst/>
          </a:prstGeom>
        </p:spPr>
      </p:pic>
      <p:pic>
        <p:nvPicPr>
          <p:cNvPr id="15" name="Рисунок 14" descr="C:\Users\m.sharkov\Desktop\Для Кшуманева стенд\Новая папка\Летняя школа Германия 201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792178"/>
            <a:ext cx="4473145" cy="2565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2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14</a:t>
            </a:r>
            <a:endParaRPr lang="ru-RU" sz="1800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66120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internationalization in SSTU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46" y="1015544"/>
            <a:ext cx="8898408" cy="514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algn="just">
              <a:lnSpc>
                <a:spcPct val="150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1" dirty="0" smtClean="0"/>
              <a:t>evelopment </a:t>
            </a:r>
            <a:r>
              <a:rPr lang="en-US" sz="2200" b="1" dirty="0"/>
              <a:t>of student and academic mobility through scholarships, </a:t>
            </a:r>
            <a:r>
              <a:rPr lang="en-US" sz="2200" b="1" dirty="0" smtClean="0"/>
              <a:t>implementation </a:t>
            </a:r>
            <a:r>
              <a:rPr lang="en-US" sz="2200" b="1" dirty="0"/>
              <a:t>of programs of academic exchanges and joint educational </a:t>
            </a:r>
            <a:r>
              <a:rPr lang="en-US" sz="2200" b="1" dirty="0" smtClean="0"/>
              <a:t>programs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67030" algn="just">
              <a:lnSpc>
                <a:spcPct val="150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en-US" sz="2200" b="1" dirty="0" smtClean="0"/>
              <a:t>Attracting high-skilled foreign teachers 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67030" algn="just">
              <a:lnSpc>
                <a:spcPct val="150000"/>
              </a:lnSpc>
              <a:spcAft>
                <a:spcPts val="800"/>
              </a:spcAft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en-US" sz="2200" b="1" dirty="0"/>
              <a:t> Attracting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/>
              <a:t>foreign students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67030" algn="just">
              <a:lnSpc>
                <a:spcPct val="150000"/>
              </a:lnSpc>
              <a:spcAft>
                <a:spcPts val="80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Cooperation with </a:t>
            </a:r>
            <a:r>
              <a:rPr lang="en-US" sz="2200" b="1" dirty="0"/>
              <a:t>foreign </a:t>
            </a:r>
            <a:r>
              <a:rPr lang="en-US" sz="2200" b="1" dirty="0" smtClean="0"/>
              <a:t>and Russian</a:t>
            </a:r>
            <a:endParaRPr lang="ru-RU" sz="2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67030" algn="just">
              <a:lnSpc>
                <a:spcPct val="150000"/>
              </a:lnSpc>
              <a:spcAft>
                <a:spcPts val="80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 for joint research projects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67030" algn="just">
              <a:lnSpc>
                <a:spcPct val="150000"/>
              </a:lnSpc>
              <a:spcAft>
                <a:spcPts val="80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 of research results of SSTU in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foreign indexed </a:t>
            </a: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journals. </a:t>
            </a:r>
            <a:endParaRPr lang="ru-RU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67030" algn="just">
              <a:lnSpc>
                <a:spcPct val="150000"/>
              </a:lnSpc>
              <a:spcAft>
                <a:spcPts val="800"/>
              </a:spcAft>
            </a:pP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m.sharkov\Desktop\Для Кшуманева стенд\Новая папка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50" y="2348578"/>
            <a:ext cx="3365232" cy="190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5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pic>
        <p:nvPicPr>
          <p:cNvPr id="3530" name="Рисунок 3529"/>
          <p:cNvPicPr>
            <a:picLocks noChangeAspect="1"/>
          </p:cNvPicPr>
          <p:nvPr/>
        </p:nvPicPr>
        <p:blipFill rotWithShape="1">
          <a:blip r:embed="rId3"/>
          <a:srcRect b="74895"/>
          <a:stretch/>
        </p:blipFill>
        <p:spPr>
          <a:xfrm>
            <a:off x="0" y="-8237"/>
            <a:ext cx="9201150" cy="1721707"/>
          </a:xfrm>
          <a:prstGeom prst="rect">
            <a:avLst/>
          </a:prstGeom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473075" y="3473298"/>
            <a:ext cx="825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4800" b="1" dirty="0"/>
              <a:t>Thank you for </a:t>
            </a:r>
            <a:r>
              <a:rPr lang="en-US" sz="4800" b="1" dirty="0" smtClean="0"/>
              <a:t>attention</a:t>
            </a:r>
            <a:r>
              <a:rPr lang="ru-RU" sz="4800" b="1" dirty="0" smtClean="0"/>
              <a:t>!</a:t>
            </a:r>
            <a:endParaRPr lang="ru-RU" sz="4800" b="1" dirty="0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476375" y="4416425"/>
            <a:ext cx="669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/>
          </a:p>
        </p:txBody>
      </p:sp>
      <p:pic>
        <p:nvPicPr>
          <p:cNvPr id="11" name="Содержимое 7" descr="Рисунок4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2</a:t>
            </a:r>
            <a:endParaRPr lang="ru-RU" sz="1800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-6350" y="13163"/>
            <a:ext cx="9144000" cy="661207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SSTU in Volga Federal District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13250" b="13251"/>
          <a:stretch/>
        </p:blipFill>
        <p:spPr>
          <a:xfrm>
            <a:off x="35496" y="908720"/>
            <a:ext cx="9108504" cy="5040560"/>
          </a:xfrm>
          <a:prstGeom prst="rect">
            <a:avLst/>
          </a:prstGeom>
          <a:gradFill>
            <a:gsLst>
              <a:gs pos="0">
                <a:srgbClr val="008080"/>
              </a:gs>
              <a:gs pos="100000">
                <a:srgbClr val="009999">
                  <a:alpha val="51765"/>
                </a:srgbClr>
              </a:gs>
              <a:gs pos="100000">
                <a:srgbClr val="33CCCC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1"/>
          </a:gradFill>
        </p:spPr>
      </p:pic>
    </p:spTree>
    <p:extLst>
      <p:ext uri="{BB962C8B-B14F-4D97-AF65-F5344CB8AC3E}">
        <p14:creationId xmlns:p14="http://schemas.microsoft.com/office/powerpoint/2010/main" val="42079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9135" b="10240"/>
          <a:stretch>
            <a:fillRect/>
          </a:stretch>
        </p:blipFill>
        <p:spPr bwMode="auto">
          <a:xfrm>
            <a:off x="248444" y="743823"/>
            <a:ext cx="849788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1575101" y="2932921"/>
            <a:ext cx="346075" cy="43815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06" name="Прямоугольник 5"/>
          <p:cNvSpPr>
            <a:spLocks noChangeArrowheads="1"/>
          </p:cNvSpPr>
          <p:nvPr/>
        </p:nvSpPr>
        <p:spPr bwMode="auto">
          <a:xfrm>
            <a:off x="4030663" y="32908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cs typeface="Arial" panose="020B0604020202020204" pitchFamily="34" charset="0"/>
            </a:endParaRPr>
          </a:p>
        </p:txBody>
      </p:sp>
      <p:sp>
        <p:nvSpPr>
          <p:cNvPr id="4107" name="Прямоугольник 12"/>
          <p:cNvSpPr>
            <a:spLocks noChangeArrowheads="1"/>
          </p:cNvSpPr>
          <p:nvPr/>
        </p:nvSpPr>
        <p:spPr bwMode="auto">
          <a:xfrm>
            <a:off x="38068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cs typeface="Arial" panose="020B0604020202020204" pitchFamily="34" charset="0"/>
            </a:endParaRPr>
          </a:p>
        </p:txBody>
      </p:sp>
      <p:sp>
        <p:nvSpPr>
          <p:cNvPr id="4109" name="Прямоугольник 13"/>
          <p:cNvSpPr>
            <a:spLocks noChangeArrowheads="1"/>
          </p:cNvSpPr>
          <p:nvPr/>
        </p:nvSpPr>
        <p:spPr bwMode="auto">
          <a:xfrm>
            <a:off x="2979738" y="3613150"/>
            <a:ext cx="10652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200" dirty="0">
                <a:ea typeface="Calibri" panose="020F0502020204030204" pitchFamily="34" charset="0"/>
                <a:cs typeface="Times New Roman" panose="02020603050405020304" pitchFamily="18" charset="0"/>
              </a:rPr>
              <a:t>Екатеринбург</a:t>
            </a:r>
            <a:endParaRPr lang="ru-RU" sz="1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13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5213"/>
            <a:ext cx="8897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3</a:t>
            </a:r>
            <a:endParaRPr lang="ru-RU" sz="1800" dirty="0"/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-6350" y="13163"/>
            <a:ext cx="9144000" cy="669542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SSTU in the map of Russian Federation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pic>
        <p:nvPicPr>
          <p:cNvPr id="23554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4550940" y="6523162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 smtClean="0"/>
              <a:t>4</a:t>
            </a:r>
            <a:endParaRPr lang="ru-RU" sz="1800" dirty="0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-1" y="-87600"/>
            <a:ext cx="9144000" cy="523220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indicators of internationalization in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SSTU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94044"/>
            <a:ext cx="9065072" cy="560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switch to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marks of workload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all specialties in credit points.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 quality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control.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de-DE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Fund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/>
              <a:t>international </a:t>
            </a:r>
            <a:r>
              <a:rPr lang="en-US" sz="2000" b="1" dirty="0" smtClean="0"/>
              <a:t>grants </a:t>
            </a:r>
            <a:endParaRPr lang="ru-RU" sz="2000" b="1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en-US" sz="2000" b="1" dirty="0" smtClean="0"/>
              <a:t>and projects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Diplomas for Russian and foreign students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professional translators.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Publications in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foreign editions and publishing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houses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publishing co-work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foreign partners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Treaty-making</a:t>
            </a:r>
            <a:r>
              <a:rPr lang="de-DE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foreign universities and research centers. 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Participating of students and post graduated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in international exchange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m.sharkov\Desktop\Для Кшуманева стенд\Новая папка\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5709" r="2373" b="8104"/>
          <a:stretch/>
        </p:blipFill>
        <p:spPr bwMode="auto">
          <a:xfrm>
            <a:off x="5090984" y="893001"/>
            <a:ext cx="3948241" cy="2377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3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pic>
        <p:nvPicPr>
          <p:cNvPr id="23554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</p:spPr>
      </p:pic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4550940" y="6523162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5</a:t>
            </a:r>
            <a:endParaRPr lang="ru-RU" sz="1800" dirty="0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indicators of internationalization in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SSTU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727" y="859249"/>
            <a:ext cx="8734425" cy="679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/>
              <a:t>- </a:t>
            </a:r>
            <a:r>
              <a:rPr lang="en-US" sz="2000" b="1" dirty="0" smtClean="0"/>
              <a:t>Increase of foreign </a:t>
            </a:r>
            <a:r>
              <a:rPr lang="en-US" sz="2000" b="1" dirty="0"/>
              <a:t>students </a:t>
            </a:r>
            <a:r>
              <a:rPr lang="en-US" sz="2000" b="1" dirty="0" smtClean="0"/>
              <a:t>in SSTU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Participating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graduate students in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scientific conferences in the university.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Participating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foreign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amateur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performances, sport events,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self-governance.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Participating of SSTU in international educational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exhibitions, promotional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PR activities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foreign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countries.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smtClean="0"/>
              <a:t>Increase </a:t>
            </a:r>
            <a:r>
              <a:rPr lang="en-US" sz="2000" b="1" dirty="0"/>
              <a:t>of finances </a:t>
            </a:r>
            <a:r>
              <a:rPr lang="en-US" sz="2000" b="1" dirty="0" smtClean="0"/>
              <a:t>for international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and other parts of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internationalization of SSTU.</a:t>
            </a:r>
            <a:r>
              <a:rPr lang="en-US" sz="2000" b="1" dirty="0" smtClean="0"/>
              <a:t>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66" y="1024994"/>
            <a:ext cx="4108455" cy="27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pic>
        <p:nvPicPr>
          <p:cNvPr id="11266" name="Содержимое 7" descr="Рисунок4.wmf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290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6</a:t>
            </a:r>
            <a:endParaRPr lang="ru-RU" sz="1800" dirty="0"/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277813" y="188913"/>
            <a:ext cx="843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18256" y="22495"/>
            <a:ext cx="9144000" cy="669542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relationship of SSTU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18460"/>
              </p:ext>
            </p:extLst>
          </p:nvPr>
        </p:nvGraphicFramePr>
        <p:xfrm>
          <a:off x="501463" y="2443249"/>
          <a:ext cx="7943850" cy="2985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140"/>
                <a:gridCol w="5883710"/>
              </a:tblGrid>
              <a:tr h="432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u="none" dirty="0" smtClean="0">
                          <a:effectLst/>
                        </a:rPr>
                        <a:t>Years</a:t>
                      </a:r>
                      <a:endParaRPr lang="ru-RU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u="none" dirty="0" smtClean="0">
                          <a:effectLst/>
                        </a:rPr>
                        <a:t>Foreign countries</a:t>
                      </a:r>
                      <a:endParaRPr lang="ru-RU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</a:tr>
              <a:tr h="462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 dirty="0" smtClean="0">
                          <a:effectLst/>
                        </a:rPr>
                        <a:t>2004-2006</a:t>
                      </a:r>
                      <a:endParaRPr lang="ru-RU" sz="18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dirty="0" smtClean="0">
                          <a:effectLst/>
                        </a:rPr>
                        <a:t>Germany</a:t>
                      </a:r>
                      <a:r>
                        <a:rPr lang="ru-RU" sz="1800" b="1" u="none" dirty="0" smtClean="0">
                          <a:effectLst/>
                        </a:rPr>
                        <a:t>, </a:t>
                      </a:r>
                      <a:r>
                        <a:rPr lang="en-US" sz="1800" b="1" u="none" dirty="0" smtClean="0">
                          <a:effectLst/>
                        </a:rPr>
                        <a:t>South Korea</a:t>
                      </a:r>
                      <a:r>
                        <a:rPr lang="ru-RU" sz="1800" b="1" u="none" dirty="0" smtClean="0">
                          <a:effectLst/>
                        </a:rPr>
                        <a:t>, </a:t>
                      </a:r>
                      <a:r>
                        <a:rPr lang="en-US" sz="1800" b="1" u="none" dirty="0" smtClean="0">
                          <a:effectLst/>
                        </a:rPr>
                        <a:t>Poland</a:t>
                      </a:r>
                      <a:r>
                        <a:rPr lang="ru-RU" sz="1800" b="1" u="none" dirty="0" smtClean="0"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u="none" dirty="0" smtClean="0">
                          <a:effectLst/>
                        </a:rPr>
                        <a:t>Great Britain</a:t>
                      </a:r>
                      <a:r>
                        <a:rPr lang="ru-RU" sz="1800" b="1" u="none" dirty="0" smtClean="0">
                          <a:effectLst/>
                        </a:rPr>
                        <a:t>, </a:t>
                      </a:r>
                      <a:r>
                        <a:rPr lang="en-US" sz="1800" b="1" u="none" dirty="0" smtClean="0">
                          <a:effectLst/>
                        </a:rPr>
                        <a:t>France</a:t>
                      </a:r>
                      <a:r>
                        <a:rPr lang="ru-RU" sz="1800" b="1" u="none" dirty="0" smtClean="0">
                          <a:effectLst/>
                        </a:rPr>
                        <a:t>, </a:t>
                      </a:r>
                      <a:r>
                        <a:rPr lang="de-DE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  <a:r>
                        <a:rPr lang="ru-RU" sz="1800" b="1" u="none" dirty="0" smtClean="0">
                          <a:effectLst/>
                        </a:rPr>
                        <a:t> </a:t>
                      </a:r>
                      <a:endParaRPr lang="ru-RU" sz="1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</a:tr>
              <a:tr h="644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>
                          <a:effectLst/>
                        </a:rPr>
                        <a:t>2007-2008</a:t>
                      </a:r>
                      <a:endParaRPr lang="ru-RU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Czech Republic, Mongolia, Sweden, USA, </a:t>
                      </a:r>
                      <a:r>
                        <a:rPr lang="en-US" b="1" noProof="0" dirty="0" smtClean="0"/>
                        <a:t/>
                      </a:r>
                      <a:br>
                        <a:rPr lang="en-US" b="1" noProof="0" dirty="0" smtClean="0"/>
                      </a:br>
                      <a:r>
                        <a:rPr lang="en-US" sz="1800" b="1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Slovakia, Kazakhstan</a:t>
                      </a:r>
                      <a:endParaRPr lang="en-US" sz="1800" b="1" u="none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</a:tr>
              <a:tr h="216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>
                          <a:effectLst/>
                        </a:rPr>
                        <a:t>2009-2010</a:t>
                      </a:r>
                      <a:endParaRPr lang="ru-RU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Armenia, Hungary, Iceland, Belarus, Georgia</a:t>
                      </a:r>
                      <a:endParaRPr lang="ru-RU" sz="18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</a:tr>
              <a:tr h="216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>
                          <a:effectLst/>
                        </a:rPr>
                        <a:t>2011-2012</a:t>
                      </a:r>
                      <a:endParaRPr lang="ru-RU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Spain, Vietnam, Bulgaria, Brazil</a:t>
                      </a:r>
                      <a:endParaRPr lang="en-US" sz="1800" b="1" u="none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</a:tr>
              <a:tr h="29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>
                          <a:effectLst/>
                        </a:rPr>
                        <a:t>2012-2013</a:t>
                      </a:r>
                      <a:endParaRPr lang="ru-RU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China, Turkmenistan, Ukraine, Slovenia</a:t>
                      </a:r>
                      <a:endParaRPr lang="en-US" sz="1800" b="1" u="none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</a:tr>
              <a:tr h="40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>
                          <a:effectLst/>
                        </a:rPr>
                        <a:t>2014-2015</a:t>
                      </a:r>
                      <a:endParaRPr lang="ru-RU" sz="1800" b="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effectLst/>
                        </a:rPr>
                        <a:t> </a:t>
                      </a:r>
                      <a:r>
                        <a:rPr lang="en-US" sz="1800" b="1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Indonesia, Italy, India, Norway</a:t>
                      </a:r>
                      <a:endParaRPr lang="en-US" sz="1800" b="1" u="none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12" marR="53112" marT="0" marB="0"/>
                </a:tc>
              </a:tr>
            </a:tbl>
          </a:graphicData>
        </a:graphic>
      </p:graphicFrame>
      <p:pic>
        <p:nvPicPr>
          <p:cNvPr id="1055" name="Рисунок 7" descr="http://33tura.ru/FLAG/aziya/yugnayakorey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042" y="1216712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Рисунок 34" descr="http://33tura.ru/FLAG/europa/polsh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88" y="1696195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Рисунок 60" descr="http://33tura.ru/FLAG/europa/velikobritaniy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86" y="1248077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Рисунок 66" descr="http://33tura.ru/FLAG/europa/german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1717941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ttp://33tura.ru/FLAG/europa/franc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47" y="1222036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Рисунок 51" descr="http://33tura.ru/FLAG/europa/avstriya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31" y="777658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Рисунок 13" descr="http://33tura.ru/FLAG/europa/chehiya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57" y="1717941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Рисунок 37" descr="http://33tura.ru/FLAG/aziya/mongoliya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98" y="1218532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Рисунок 22" descr="http://33tura.ru/FLAG/europa/shveciya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98" y="1696955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Рисунок 25" descr="http://33tura.ru/FLAG/america/usa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48" y="789653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Рисунок 28" descr="http://33tura.ru/FLAG/europa/slovakiya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16" y="1664641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Рисунок 45" descr="http://33tura.ru/FLAG/aziya/kazahstan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91" y="779624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Рисунок 48" descr="http://33tura.ru/FLAG/aziya/armeniya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88" y="1239855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Рисунок 64" descr="http://33tura.ru/FLAG/europa/hungary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846" y="807104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Рисунок 74" descr="http://33tura.ru/FLAG/europa/islandiya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93" y="1693215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Рисунок 53" descr="http://33tura.ru/FLAG/europa/belarus.gif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89" y="1205853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Рисунок 2" descr="georgia_small_fla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11" y="791713"/>
            <a:ext cx="521494" cy="3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Рисунок 71" descr="http://33tura.ru/FLAG/europa/ispaniya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403" y="1230057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Рисунок 62" descr="http://33tura.ru/FLAG/aziya/vyetnam.gif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94" y="782420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Рисунок 56" descr="http://33tura.ru/FLAG/europa/bulgariya.gif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23" y="1693216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8" descr="http://33tura.ru/FLAG/southamerica/braziliya.gif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89" y="1230058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42" descr="http://33tura.ru/FLAG/aziya/knr.gif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12" y="797212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16" descr="http://33tura.ru/FLAG/aziya/turkmenistan.gif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5" y="1693216"/>
            <a:ext cx="5715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10" descr="http://33tura.ru/FLAG/europa/ukraina.gif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52" y="1705936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31" descr="http://33tura.ru/FLAG/europa/sloveniya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99" y="1230058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3" descr="indonesia_small_fla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20" y="802341"/>
            <a:ext cx="4857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68" descr="http://33tura.ru/FLAG/europa/italy.gif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8" y="1708308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77" descr="http://33tura.ru/FLAG/aziya/indiya.gif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3" y="1202673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40" descr="http://33tura.ru/FLAG/europa/norway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807104"/>
            <a:ext cx="571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669542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of SSTU foreign partners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7" descr="Рисунок4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7</a:t>
            </a:r>
            <a:endParaRPr lang="ru-RU" sz="1800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44272"/>
              </p:ext>
            </p:extLst>
          </p:nvPr>
        </p:nvGraphicFramePr>
        <p:xfrm>
          <a:off x="280086" y="795337"/>
          <a:ext cx="8759139" cy="511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495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379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8</a:t>
            </a:r>
            <a:endParaRPr lang="ru-RU" sz="1800" dirty="0"/>
          </a:p>
        </p:txBody>
      </p:sp>
      <p:pic>
        <p:nvPicPr>
          <p:cNvPr id="10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  <a:prstGeom prst="rect">
            <a:avLst/>
          </a:prstGeom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TEMPUS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 of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SSTU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276" y="1896001"/>
            <a:ext cx="38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2005-2007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JEP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_25039_2004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000" b="1" dirty="0"/>
              <a:t>Curriculum in mechatronics. </a:t>
            </a:r>
            <a:br>
              <a:rPr lang="en-US" sz="2000" b="1" dirty="0"/>
            </a:br>
            <a:r>
              <a:rPr lang="en-US" sz="2000" b="1" dirty="0"/>
              <a:t>Development and implementation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466" y="3314277"/>
            <a:ext cx="3784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2007-2009 – </a:t>
            </a:r>
            <a:r>
              <a:rPr lang="en-US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JEP</a:t>
            </a:r>
            <a:r>
              <a:rPr lang="ru-RU" sz="2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_27066_2006</a:t>
            </a:r>
            <a:r>
              <a:rPr lang="ru-RU" sz="2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de-DE" sz="2000" b="1" dirty="0"/>
              <a:t>Intercultural marketing</a:t>
            </a:r>
            <a:r>
              <a:rPr lang="ru-RU" sz="2000" b="1" dirty="0" smtClean="0">
                <a:solidFill>
                  <a:srgbClr val="000000"/>
                </a:solidFill>
                <a:ea typeface="Calibri" panose="020F0502020204030204" pitchFamily="34" charset="0"/>
              </a:rPr>
              <a:t>»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466" y="4596045"/>
            <a:ext cx="3802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Times New Roman" panose="02020603050405020304" pitchFamily="18" charset="0"/>
              </a:rPr>
              <a:t>2014-2016 – </a:t>
            </a:r>
            <a:r>
              <a:rPr lang="ru-RU" sz="20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JEP_544024_2013</a:t>
            </a:r>
          </a:p>
          <a:p>
            <a:r>
              <a:rPr lang="ru-RU" sz="2000" b="1" dirty="0" smtClean="0">
                <a:ea typeface="Calibri" panose="020F0502020204030204" pitchFamily="34" charset="0"/>
              </a:rPr>
              <a:t>«</a:t>
            </a:r>
            <a:r>
              <a:rPr lang="de-DE" sz="2000" b="1" dirty="0"/>
              <a:t>Environmental </a:t>
            </a:r>
            <a:r>
              <a:rPr lang="de-DE" sz="2000" b="1" dirty="0" smtClean="0"/>
              <a:t>Audit</a:t>
            </a:r>
            <a:r>
              <a:rPr lang="ru-RU" sz="2000" b="1" dirty="0" smtClean="0">
                <a:ea typeface="Calibri" panose="020F0502020204030204" pitchFamily="34" charset="0"/>
              </a:rPr>
              <a:t>»</a:t>
            </a:r>
            <a:endParaRPr lang="ru-RU" sz="2000" b="1" dirty="0"/>
          </a:p>
        </p:txBody>
      </p:sp>
      <p:pic>
        <p:nvPicPr>
          <p:cNvPr id="13" name="Рисунок 12" descr="tempus-logo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0" y="761357"/>
            <a:ext cx="2306438" cy="88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m.sharkov\Desktop\Для Кшуманева стенд\Новая папка\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32" y="1968702"/>
            <a:ext cx="4631391" cy="275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1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3" y="2599872"/>
            <a:ext cx="7529213" cy="1658256"/>
          </a:xfrm>
          <a:prstGeom prst="rect">
            <a:avLst/>
          </a:prstGeom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497388" y="6545263"/>
            <a:ext cx="434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 smtClean="0"/>
              <a:t>9</a:t>
            </a:r>
            <a:endParaRPr lang="ru-RU" sz="1800" dirty="0"/>
          </a:p>
        </p:txBody>
      </p:sp>
      <p:pic>
        <p:nvPicPr>
          <p:cNvPr id="10" name="Содержимое 7" descr="Рисунок4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6021388"/>
            <a:ext cx="8897937" cy="523875"/>
          </a:xfrm>
          <a:prstGeom prst="rect">
            <a:avLst/>
          </a:prstGeom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05945" y="-32517"/>
            <a:ext cx="9144000" cy="669542"/>
          </a:xfrm>
          <a:prstGeom prst="rect">
            <a:avLst/>
          </a:prstGeom>
          <a:solidFill>
            <a:srgbClr val="0040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TEMPUS participants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709" y="1707430"/>
            <a:ext cx="86320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Dresden Technical University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Germany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Czestochowa Technological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University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(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Poland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University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of </a:t>
            </a:r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Zilina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Slovakia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Maribor University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Slovenia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Omsk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State Transport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University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Ural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State Transport University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Tyumen State Oil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Gas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University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pic>
        <p:nvPicPr>
          <p:cNvPr id="13" name="Рисунок 12" descr="tempus-logo.jp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6" y="772825"/>
            <a:ext cx="2355863" cy="93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237" y="1315271"/>
            <a:ext cx="2421922" cy="701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198" y="2171209"/>
            <a:ext cx="1197344" cy="1362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404" y="2951174"/>
            <a:ext cx="1168833" cy="1168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0590" y="4512166"/>
            <a:ext cx="1380952" cy="571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1542" y="3618409"/>
            <a:ext cx="1715311" cy="12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1860</TotalTime>
  <Words>461</Words>
  <Application>Microsoft Office PowerPoint</Application>
  <PresentationFormat>Экран (4:3)</PresentationFormat>
  <Paragraphs>104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Литвякова Татьяна Александровна</cp:lastModifiedBy>
  <cp:revision>174</cp:revision>
  <cp:lastPrinted>2016-05-26T14:20:29Z</cp:lastPrinted>
  <dcterms:created xsi:type="dcterms:W3CDTF">2015-04-22T06:28:56Z</dcterms:created>
  <dcterms:modified xsi:type="dcterms:W3CDTF">2016-05-27T10:48:20Z</dcterms:modified>
</cp:coreProperties>
</file>